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华文细黑"/>
        <a:ea typeface="华文细黑"/>
        <a:cs typeface="华文细黑"/>
        <a:sym typeface="华文细黑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华文细黑"/>
        <a:ea typeface="华文细黑"/>
        <a:cs typeface="华文细黑"/>
        <a:sym typeface="华文细黑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华文细黑"/>
        <a:ea typeface="华文细黑"/>
        <a:cs typeface="华文细黑"/>
        <a:sym typeface="华文细黑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华文细黑"/>
        <a:ea typeface="华文细黑"/>
        <a:cs typeface="华文细黑"/>
        <a:sym typeface="华文细黑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华文细黑"/>
        <a:ea typeface="华文细黑"/>
        <a:cs typeface="华文细黑"/>
        <a:sym typeface="华文细黑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华文细黑"/>
        <a:ea typeface="华文细黑"/>
        <a:cs typeface="华文细黑"/>
        <a:sym typeface="华文细黑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华文细黑"/>
        <a:ea typeface="华文细黑"/>
        <a:cs typeface="华文细黑"/>
        <a:sym typeface="华文细黑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华文细黑"/>
        <a:ea typeface="华文细黑"/>
        <a:cs typeface="华文细黑"/>
        <a:sym typeface="华文细黑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华文细黑"/>
        <a:ea typeface="华文细黑"/>
        <a:cs typeface="华文细黑"/>
        <a:sym typeface="华文细黑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华文细黑"/>
          <a:ea typeface="华文细黑"/>
          <a:cs typeface="华文细黑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华文细黑"/>
          <a:ea typeface="华文细黑"/>
          <a:cs typeface="华文细黑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6" descr="图片 6"/>
          <p:cNvPicPr>
            <a:picLocks noChangeAspect="1"/>
          </p:cNvPicPr>
          <p:nvPr/>
        </p:nvPicPr>
        <p:blipFill>
          <a:blip r:embed="rId2">
            <a:extLst/>
          </a:blip>
          <a:srcRect b="15323"/>
          <a:stretch>
            <a:fillRect/>
          </a:stretch>
        </p:blipFill>
        <p:spPr>
          <a:xfrm>
            <a:off x="0" y="-1"/>
            <a:ext cx="1219395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矩形 7"/>
          <p:cNvSpPr/>
          <p:nvPr/>
        </p:nvSpPr>
        <p:spPr>
          <a:xfrm>
            <a:off x="-1" y="0"/>
            <a:ext cx="12193958" cy="6858000"/>
          </a:xfrm>
          <a:prstGeom prst="rect">
            <a:avLst/>
          </a:prstGeom>
          <a:solidFill>
            <a:srgbClr val="000000">
              <a:alpha val="8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 descr="图片 6"/>
          <p:cNvPicPr>
            <a:picLocks noChangeAspect="1"/>
          </p:cNvPicPr>
          <p:nvPr/>
        </p:nvPicPr>
        <p:blipFill>
          <a:blip r:embed="rId5">
            <a:extLst/>
          </a:blip>
          <a:srcRect b="15323"/>
          <a:stretch>
            <a:fillRect/>
          </a:stretch>
        </p:blipFill>
        <p:spPr>
          <a:xfrm>
            <a:off x="0" y="-1"/>
            <a:ext cx="1219395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矩形 7"/>
          <p:cNvSpPr/>
          <p:nvPr/>
        </p:nvSpPr>
        <p:spPr>
          <a:xfrm>
            <a:off x="-1" y="0"/>
            <a:ext cx="12193958" cy="6858000"/>
          </a:xfrm>
          <a:prstGeom prst="rect">
            <a:avLst/>
          </a:prstGeom>
          <a:solidFill>
            <a:srgbClr val="000000">
              <a:alpha val="8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华文细黑"/>
          <a:ea typeface="华文细黑"/>
          <a:cs typeface="华文细黑"/>
          <a:sym typeface="华文细黑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华文细黑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华文细黑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华文细黑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华文细黑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华文细黑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华文细黑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华文细黑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华文细黑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华文细黑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mp.weixin.qq.com/s/baphQTd8Hq0wzBqWRfTdm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mp.weixin.qq.com/s/baphQTd8Hq0wzBqWRfTdmA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tech.qq.com/a/20160426/007994.ht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tech.qq.com/a/20160426/007994.htm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tech.qq.com/a/20160426/007994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6"/>
          <p:cNvSpPr/>
          <p:nvPr/>
        </p:nvSpPr>
        <p:spPr>
          <a:xfrm>
            <a:off x="2024380" y="1626436"/>
            <a:ext cx="8242300" cy="3400426"/>
          </a:xfrm>
          <a:prstGeom prst="rect">
            <a:avLst/>
          </a:pr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" name="矩形 27"/>
          <p:cNvSpPr/>
          <p:nvPr/>
        </p:nvSpPr>
        <p:spPr>
          <a:xfrm>
            <a:off x="7269480" y="1626436"/>
            <a:ext cx="2995245" cy="3400426"/>
          </a:xfrm>
          <a:prstGeom prst="rect">
            <a:avLst/>
          </a:prstGeom>
          <a:solidFill>
            <a:srgbClr val="1181B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" name="文本框 10"/>
          <p:cNvSpPr txBox="1"/>
          <p:nvPr/>
        </p:nvSpPr>
        <p:spPr>
          <a:xfrm>
            <a:off x="2228922" y="2801559"/>
            <a:ext cx="4790333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just">
              <a:defRPr sz="4000">
                <a:solidFill>
                  <a:srgbClr val="FFFFFF"/>
                </a:solidFill>
                <a:latin typeface="华康俪金黑W8(P)"/>
                <a:ea typeface="华康俪金黑W8(P)"/>
                <a:cs typeface="华康俪金黑W8(P)"/>
                <a:sym typeface="华康俪金黑W8(P)"/>
              </a:defRPr>
            </a:lvl1pPr>
          </a:lstStyle>
          <a:p>
            <a:r>
              <a:t>五组第七周小组汇报</a:t>
            </a:r>
          </a:p>
        </p:txBody>
      </p:sp>
      <p:sp>
        <p:nvSpPr>
          <p:cNvPr id="44" name="TextBox 34"/>
          <p:cNvSpPr txBox="1"/>
          <p:nvPr/>
        </p:nvSpPr>
        <p:spPr>
          <a:xfrm>
            <a:off x="8499568" y="1925858"/>
            <a:ext cx="1396619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just">
              <a:defRPr sz="2400">
                <a:solidFill>
                  <a:srgbClr val="FFFFFF"/>
                </a:solidFill>
              </a:defRPr>
            </a:lvl1pPr>
          </a:lstStyle>
          <a:p>
            <a:r>
              <a:t>第五组</a:t>
            </a:r>
          </a:p>
        </p:txBody>
      </p:sp>
      <p:sp>
        <p:nvSpPr>
          <p:cNvPr id="45" name="TextBox 34"/>
          <p:cNvSpPr txBox="1"/>
          <p:nvPr/>
        </p:nvSpPr>
        <p:spPr>
          <a:xfrm>
            <a:off x="8483227" y="2587230"/>
            <a:ext cx="1396619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just">
              <a:defRPr sz="2400">
                <a:solidFill>
                  <a:srgbClr val="FFFFFF"/>
                </a:solidFill>
              </a:defRPr>
            </a:pPr>
            <a:r>
              <a:t>支良</a:t>
            </a:r>
          </a:p>
          <a:p>
            <a:pPr algn="just">
              <a:defRPr sz="2400">
                <a:solidFill>
                  <a:srgbClr val="FFFFFF"/>
                </a:solidFill>
              </a:defRPr>
            </a:pPr>
            <a:r>
              <a:t>孙羽茜</a:t>
            </a:r>
          </a:p>
          <a:p>
            <a:pPr algn="just">
              <a:defRPr sz="2400">
                <a:solidFill>
                  <a:srgbClr val="FFFFFF"/>
                </a:solidFill>
              </a:defRPr>
            </a:pPr>
            <a:r>
              <a:t>姜春晓</a:t>
            </a:r>
          </a:p>
          <a:p>
            <a:pPr algn="just">
              <a:defRPr sz="2400">
                <a:solidFill>
                  <a:srgbClr val="FFFFFF"/>
                </a:solidFill>
              </a:defRPr>
            </a:pPr>
            <a:r>
              <a:t>谭淞耀</a:t>
            </a:r>
          </a:p>
          <a:p>
            <a:pPr algn="just">
              <a:defRPr sz="2400">
                <a:solidFill>
                  <a:srgbClr val="FFFFFF"/>
                </a:solidFill>
              </a:defRPr>
            </a:pPr>
            <a:r>
              <a:t>李瑞琪</a:t>
            </a:r>
          </a:p>
        </p:txBody>
      </p:sp>
      <p:sp>
        <p:nvSpPr>
          <p:cNvPr id="46" name="直接连接符 29"/>
          <p:cNvSpPr/>
          <p:nvPr/>
        </p:nvSpPr>
        <p:spPr>
          <a:xfrm>
            <a:off x="2354580" y="2586874"/>
            <a:ext cx="4521200" cy="1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" name="直接连接符 31"/>
          <p:cNvSpPr/>
          <p:nvPr/>
        </p:nvSpPr>
        <p:spPr>
          <a:xfrm>
            <a:off x="2354580" y="3660024"/>
            <a:ext cx="4521200" cy="1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grpSp>
        <p:nvGrpSpPr>
          <p:cNvPr id="53" name="组合 17"/>
          <p:cNvGrpSpPr/>
          <p:nvPr/>
        </p:nvGrpSpPr>
        <p:grpSpPr>
          <a:xfrm>
            <a:off x="7762423" y="1958142"/>
            <a:ext cx="649275" cy="616821"/>
            <a:chOff x="0" y="0"/>
            <a:chExt cx="649273" cy="616820"/>
          </a:xfrm>
        </p:grpSpPr>
        <p:sp>
          <p:nvSpPr>
            <p:cNvPr id="48" name="菱形 1"/>
            <p:cNvSpPr/>
            <p:nvPr/>
          </p:nvSpPr>
          <p:spPr>
            <a:xfrm>
              <a:off x="5902" y="0"/>
              <a:ext cx="643372" cy="234101"/>
            </a:xfrm>
            <a:prstGeom prst="diamond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" name="直接连接符 5"/>
            <p:cNvSpPr/>
            <p:nvPr/>
          </p:nvSpPr>
          <p:spPr>
            <a:xfrm flipH="1">
              <a:off x="-1" y="117050"/>
              <a:ext cx="2" cy="219391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0" name="直接连接符 13"/>
            <p:cNvSpPr/>
            <p:nvPr/>
          </p:nvSpPr>
          <p:spPr>
            <a:xfrm flipH="1">
              <a:off x="88537" y="148188"/>
              <a:ext cx="1" cy="251214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1" name="直接连接符 28"/>
            <p:cNvSpPr/>
            <p:nvPr/>
          </p:nvSpPr>
          <p:spPr>
            <a:xfrm flipH="1">
              <a:off x="554833" y="148188"/>
              <a:ext cx="1" cy="251214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2" name="弧形 14"/>
            <p:cNvSpPr/>
            <p:nvPr/>
          </p:nvSpPr>
          <p:spPr>
            <a:xfrm rot="8081288">
              <a:off x="154595" y="213137"/>
              <a:ext cx="326879" cy="337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0" h="20819" extrusionOk="0">
                  <a:moveTo>
                    <a:pt x="0" y="60"/>
                  </a:moveTo>
                  <a:lnTo>
                    <a:pt x="0" y="60"/>
                  </a:lnTo>
                  <a:cubicBezTo>
                    <a:pt x="11024" y="-781"/>
                    <a:pt x="20658" y="7263"/>
                    <a:pt x="21519" y="18028"/>
                  </a:cubicBezTo>
                  <a:cubicBezTo>
                    <a:pt x="21594" y="18956"/>
                    <a:pt x="21600" y="19889"/>
                    <a:pt x="21538" y="20819"/>
                  </a:cubicBezTo>
                </a:path>
              </a:pathLst>
            </a:custGeom>
            <a:noFill/>
            <a:ln w="28575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57" name="组合 38"/>
          <p:cNvGrpSpPr/>
          <p:nvPr/>
        </p:nvGrpSpPr>
        <p:grpSpPr>
          <a:xfrm>
            <a:off x="7638017" y="3406147"/>
            <a:ext cx="813170" cy="555010"/>
            <a:chOff x="0" y="0"/>
            <a:chExt cx="813168" cy="555008"/>
          </a:xfrm>
        </p:grpSpPr>
        <p:sp>
          <p:nvSpPr>
            <p:cNvPr id="54" name="椭圆 21"/>
            <p:cNvSpPr/>
            <p:nvPr/>
          </p:nvSpPr>
          <p:spPr>
            <a:xfrm>
              <a:off x="312855" y="0"/>
              <a:ext cx="309635" cy="3096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" name="任意多边形 35"/>
            <p:cNvSpPr/>
            <p:nvPr/>
          </p:nvSpPr>
          <p:spPr>
            <a:xfrm>
              <a:off x="136934" y="332540"/>
              <a:ext cx="676235" cy="222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15012" y="0"/>
                    <a:pt x="18726" y="6948"/>
                    <a:pt x="20919" y="17515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681" y="17515"/>
                  </a:lnTo>
                  <a:cubicBezTo>
                    <a:pt x="2874" y="6948"/>
                    <a:pt x="6588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" name="直接连接符 37"/>
            <p:cNvSpPr/>
            <p:nvPr/>
          </p:nvSpPr>
          <p:spPr>
            <a:xfrm>
              <a:off x="-1" y="17376"/>
              <a:ext cx="248814" cy="414689"/>
            </a:xfrm>
            <a:prstGeom prst="line">
              <a:avLst/>
            </a:prstGeom>
            <a:noFill/>
            <a:ln w="28575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文本框 1"/>
          <p:cNvSpPr txBox="1"/>
          <p:nvPr/>
        </p:nvSpPr>
        <p:spPr>
          <a:xfrm>
            <a:off x="3134629" y="2853588"/>
            <a:ext cx="7987228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4400">
                <a:solidFill>
                  <a:srgbClr val="FFFFFF"/>
                </a:solidFill>
              </a:defRPr>
            </a:pPr>
            <a:r>
              <a:t>本周进一步AR产业调研</a:t>
            </a:r>
          </a:p>
        </p:txBody>
      </p:sp>
      <p:sp>
        <p:nvSpPr>
          <p:cNvPr id="95" name="文本框 1"/>
          <p:cNvSpPr txBox="1"/>
          <p:nvPr/>
        </p:nvSpPr>
        <p:spPr>
          <a:xfrm>
            <a:off x="3134629" y="3898705"/>
            <a:ext cx="7987228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t>SLAM(实时定位与建模)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512"/>
          <p:cNvSpPr/>
          <p:nvPr/>
        </p:nvSpPr>
        <p:spPr>
          <a:xfrm>
            <a:off x="0" y="0"/>
            <a:ext cx="12192000" cy="1331495"/>
          </a:xfrm>
          <a:prstGeom prst="rect">
            <a:avLst/>
          </a:prstGeom>
          <a:solidFill>
            <a:srgbClr val="159FDD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8" name="平行四边形 5"/>
          <p:cNvSpPr/>
          <p:nvPr/>
        </p:nvSpPr>
        <p:spPr>
          <a:xfrm>
            <a:off x="3755254" y="414922"/>
            <a:ext cx="599312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6659" y="0"/>
                </a:lnTo>
                <a:lnTo>
                  <a:pt x="21600" y="0"/>
                </a:lnTo>
                <a:lnTo>
                  <a:pt x="14941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9" name="平行四边形 6"/>
          <p:cNvSpPr/>
          <p:nvPr/>
        </p:nvSpPr>
        <p:spPr>
          <a:xfrm>
            <a:off x="4354564" y="414922"/>
            <a:ext cx="442659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958" y="0"/>
                </a:lnTo>
                <a:lnTo>
                  <a:pt x="21600" y="0"/>
                </a:lnTo>
                <a:lnTo>
                  <a:pt x="12642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2" name="组合 1"/>
          <p:cNvGrpSpPr/>
          <p:nvPr/>
        </p:nvGrpSpPr>
        <p:grpSpPr>
          <a:xfrm>
            <a:off x="266329" y="379150"/>
            <a:ext cx="3725000" cy="748315"/>
            <a:chOff x="0" y="0"/>
            <a:chExt cx="3724999" cy="748313"/>
          </a:xfrm>
        </p:grpSpPr>
        <p:sp>
          <p:nvSpPr>
            <p:cNvPr id="100" name="平行四边形 2"/>
            <p:cNvSpPr/>
            <p:nvPr/>
          </p:nvSpPr>
          <p:spPr>
            <a:xfrm>
              <a:off x="-1" y="38098"/>
              <a:ext cx="3488925" cy="710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099" y="0"/>
                  </a:lnTo>
                  <a:lnTo>
                    <a:pt x="21600" y="0"/>
                  </a:lnTo>
                  <a:lnTo>
                    <a:pt x="20501" y="21600"/>
                  </a:lnTo>
                  <a:close/>
                </a:path>
              </a:pathLst>
            </a:custGeom>
            <a:solidFill>
              <a:srgbClr val="138FC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1" name="文本框 3"/>
            <p:cNvSpPr txBox="1"/>
            <p:nvPr/>
          </p:nvSpPr>
          <p:spPr>
            <a:xfrm>
              <a:off x="514947" y="-1"/>
              <a:ext cx="3210053" cy="599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FFFFFF"/>
                  </a:solidFill>
                </a:defRPr>
              </a:lvl1pPr>
            </a:lstStyle>
            <a:p>
              <a:r>
                <a:t>什么是SLAM?</a:t>
              </a:r>
            </a:p>
          </p:txBody>
        </p:sp>
      </p:grpSp>
      <p:sp>
        <p:nvSpPr>
          <p:cNvPr id="103" name="文本"/>
          <p:cNvSpPr txBox="1"/>
          <p:nvPr/>
        </p:nvSpPr>
        <p:spPr>
          <a:xfrm>
            <a:off x="5942329" y="3395979"/>
            <a:ext cx="561341" cy="3200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endParaRPr/>
          </a:p>
        </p:txBody>
      </p:sp>
      <p:sp>
        <p:nvSpPr>
          <p:cNvPr id="104" name="文本"/>
          <p:cNvSpPr txBox="1"/>
          <p:nvPr/>
        </p:nvSpPr>
        <p:spPr>
          <a:xfrm>
            <a:off x="6069329" y="3522979"/>
            <a:ext cx="561341" cy="3200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endParaRPr/>
          </a:p>
        </p:txBody>
      </p:sp>
      <p:sp>
        <p:nvSpPr>
          <p:cNvPr id="105" name="组合 1"/>
          <p:cNvSpPr txBox="1"/>
          <p:nvPr/>
        </p:nvSpPr>
        <p:spPr>
          <a:xfrm>
            <a:off x="6064476" y="650084"/>
            <a:ext cx="4186125" cy="47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algn="just" defTabSz="266700">
              <a:defRPr sz="13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 </a:t>
            </a:r>
            <a:r>
              <a:rPr u="sng">
                <a:uFill>
                  <a:solidFill>
                    <a:srgbClr val="0563C1"/>
                  </a:solidFill>
                </a:uFill>
                <a:hlinkClick r:id="rId2"/>
              </a:rPr>
              <a:t>http://mp.weixin.qq.com/s/baphQTd8Hq0wzBqWRfTdmA</a:t>
            </a:r>
          </a:p>
        </p:txBody>
      </p:sp>
      <p:sp>
        <p:nvSpPr>
          <p:cNvPr id="106" name="文本框 3"/>
          <p:cNvSpPr txBox="1"/>
          <p:nvPr/>
        </p:nvSpPr>
        <p:spPr>
          <a:xfrm>
            <a:off x="14714" y="1839028"/>
            <a:ext cx="6593678" cy="721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marL="495300" algn="just" defTabSz="266700">
              <a:lnSpc>
                <a:spcPct val="120000"/>
              </a:lnSpc>
              <a:defRPr sz="15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SLAM (simultaneous localization and mapping),也称为CML (Concurrent Mapping and Localization), 即时定位与地图构建，或并发建图与定位。</a:t>
            </a:r>
          </a:p>
        </p:txBody>
      </p:sp>
      <p:pic>
        <p:nvPicPr>
          <p:cNvPr id="107" name="image1.png" descr="image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58122" y="1848744"/>
            <a:ext cx="4413048" cy="4419423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文本框 3"/>
          <p:cNvSpPr txBox="1"/>
          <p:nvPr/>
        </p:nvSpPr>
        <p:spPr>
          <a:xfrm>
            <a:off x="377405" y="3068187"/>
            <a:ext cx="6593678" cy="3150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just" defTabSz="266700">
              <a:lnSpc>
                <a:spcPct val="120000"/>
              </a:lnSpc>
              <a:defRPr sz="17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具体实现：主要分为localization和filter两部分</a:t>
            </a:r>
          </a:p>
          <a:p>
            <a:pPr algn="just" defTabSz="266700">
              <a:lnSpc>
                <a:spcPct val="120000"/>
              </a:lnSpc>
              <a:defRPr sz="17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Localization</a:t>
            </a:r>
          </a:p>
          <a:p>
            <a:pPr algn="just" defTabSz="266700">
              <a:lnSpc>
                <a:spcPct val="120000"/>
              </a:lnSpc>
              <a:defRPr sz="17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大体思想：</a:t>
            </a:r>
          </a:p>
          <a:p>
            <a:pPr algn="just" defTabSz="266700">
              <a:lnSpc>
                <a:spcPct val="120000"/>
              </a:lnSpc>
              <a:defRPr sz="17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已知landmark(地标，位置固定)的数量N，一般robot一边移动一边通过一些工具(一般是Laser scanner、Sonar或Vision)来对这N个landmark进行测距，然后通过移动前后这N个距离的变化来定位，从而实现mapping。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ctangle 512"/>
          <p:cNvSpPr/>
          <p:nvPr/>
        </p:nvSpPr>
        <p:spPr>
          <a:xfrm>
            <a:off x="0" y="0"/>
            <a:ext cx="12192000" cy="1331495"/>
          </a:xfrm>
          <a:prstGeom prst="rect">
            <a:avLst/>
          </a:prstGeom>
          <a:solidFill>
            <a:srgbClr val="159FDD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1" name="平行四边形 5"/>
          <p:cNvSpPr/>
          <p:nvPr/>
        </p:nvSpPr>
        <p:spPr>
          <a:xfrm>
            <a:off x="3755254" y="414922"/>
            <a:ext cx="599312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6659" y="0"/>
                </a:lnTo>
                <a:lnTo>
                  <a:pt x="21600" y="0"/>
                </a:lnTo>
                <a:lnTo>
                  <a:pt x="14941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2" name="平行四边形 6"/>
          <p:cNvSpPr/>
          <p:nvPr/>
        </p:nvSpPr>
        <p:spPr>
          <a:xfrm>
            <a:off x="4354564" y="414922"/>
            <a:ext cx="442659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958" y="0"/>
                </a:lnTo>
                <a:lnTo>
                  <a:pt x="21600" y="0"/>
                </a:lnTo>
                <a:lnTo>
                  <a:pt x="12642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15" name="组合 1"/>
          <p:cNvGrpSpPr/>
          <p:nvPr/>
        </p:nvGrpSpPr>
        <p:grpSpPr>
          <a:xfrm>
            <a:off x="266329" y="379150"/>
            <a:ext cx="3667088" cy="748315"/>
            <a:chOff x="0" y="0"/>
            <a:chExt cx="3667087" cy="748313"/>
          </a:xfrm>
        </p:grpSpPr>
        <p:sp>
          <p:nvSpPr>
            <p:cNvPr id="113" name="平行四边形 2"/>
            <p:cNvSpPr/>
            <p:nvPr/>
          </p:nvSpPr>
          <p:spPr>
            <a:xfrm>
              <a:off x="-1" y="38098"/>
              <a:ext cx="3488925" cy="710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099" y="0"/>
                  </a:lnTo>
                  <a:lnTo>
                    <a:pt x="21600" y="0"/>
                  </a:lnTo>
                  <a:lnTo>
                    <a:pt x="20501" y="21600"/>
                  </a:lnTo>
                  <a:close/>
                </a:path>
              </a:pathLst>
            </a:custGeom>
            <a:solidFill>
              <a:srgbClr val="138FC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14" name="文本框 3"/>
            <p:cNvSpPr txBox="1"/>
            <p:nvPr/>
          </p:nvSpPr>
          <p:spPr>
            <a:xfrm>
              <a:off x="514947" y="-1"/>
              <a:ext cx="3152141" cy="599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FFFFFF"/>
                  </a:solidFill>
                </a:defRPr>
              </a:lvl1pPr>
            </a:lstStyle>
            <a:p>
              <a:r>
                <a:t>主要研究方法</a:t>
              </a:r>
            </a:p>
          </p:txBody>
        </p:sp>
      </p:grpSp>
      <p:sp>
        <p:nvSpPr>
          <p:cNvPr id="116" name="文本"/>
          <p:cNvSpPr txBox="1"/>
          <p:nvPr/>
        </p:nvSpPr>
        <p:spPr>
          <a:xfrm>
            <a:off x="5942329" y="3395979"/>
            <a:ext cx="561341" cy="3200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endParaRPr/>
          </a:p>
        </p:txBody>
      </p:sp>
      <p:sp>
        <p:nvSpPr>
          <p:cNvPr id="117" name="文本"/>
          <p:cNvSpPr txBox="1"/>
          <p:nvPr/>
        </p:nvSpPr>
        <p:spPr>
          <a:xfrm>
            <a:off x="6069329" y="3522979"/>
            <a:ext cx="561341" cy="3200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endParaRPr/>
          </a:p>
        </p:txBody>
      </p:sp>
      <p:pic>
        <p:nvPicPr>
          <p:cNvPr id="118" name="image5.png" descr="image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160" y="1563666"/>
            <a:ext cx="8477680" cy="4645068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组合 1"/>
          <p:cNvSpPr txBox="1"/>
          <p:nvPr/>
        </p:nvSpPr>
        <p:spPr>
          <a:xfrm>
            <a:off x="6064476" y="650084"/>
            <a:ext cx="4186125" cy="47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algn="just" defTabSz="266700">
              <a:defRPr sz="13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 </a:t>
            </a:r>
            <a:r>
              <a:rPr u="sng">
                <a:uFill>
                  <a:solidFill>
                    <a:srgbClr val="0563C1"/>
                  </a:solidFill>
                </a:uFill>
                <a:hlinkClick r:id="rId3"/>
              </a:rPr>
              <a:t>http://mp.weixin.qq.com/s/baphQTd8Hq0wzBqWRfTdmA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512"/>
          <p:cNvSpPr/>
          <p:nvPr/>
        </p:nvSpPr>
        <p:spPr>
          <a:xfrm>
            <a:off x="0" y="0"/>
            <a:ext cx="12192000" cy="1331495"/>
          </a:xfrm>
          <a:prstGeom prst="rect">
            <a:avLst/>
          </a:prstGeom>
          <a:solidFill>
            <a:srgbClr val="159FDD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2" name="平行四边形 5"/>
          <p:cNvSpPr/>
          <p:nvPr/>
        </p:nvSpPr>
        <p:spPr>
          <a:xfrm>
            <a:off x="3755254" y="414922"/>
            <a:ext cx="599312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6659" y="0"/>
                </a:lnTo>
                <a:lnTo>
                  <a:pt x="21600" y="0"/>
                </a:lnTo>
                <a:lnTo>
                  <a:pt x="14941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3" name="平行四边形 6"/>
          <p:cNvSpPr/>
          <p:nvPr/>
        </p:nvSpPr>
        <p:spPr>
          <a:xfrm>
            <a:off x="4354564" y="414922"/>
            <a:ext cx="442659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958" y="0"/>
                </a:lnTo>
                <a:lnTo>
                  <a:pt x="21600" y="0"/>
                </a:lnTo>
                <a:lnTo>
                  <a:pt x="12642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6" name="组合 1"/>
          <p:cNvGrpSpPr/>
          <p:nvPr/>
        </p:nvGrpSpPr>
        <p:grpSpPr>
          <a:xfrm>
            <a:off x="266329" y="379150"/>
            <a:ext cx="3667088" cy="748315"/>
            <a:chOff x="0" y="0"/>
            <a:chExt cx="3667087" cy="748313"/>
          </a:xfrm>
        </p:grpSpPr>
        <p:sp>
          <p:nvSpPr>
            <p:cNvPr id="124" name="平行四边形 2"/>
            <p:cNvSpPr/>
            <p:nvPr/>
          </p:nvSpPr>
          <p:spPr>
            <a:xfrm>
              <a:off x="-1" y="38098"/>
              <a:ext cx="3488925" cy="710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099" y="0"/>
                  </a:lnTo>
                  <a:lnTo>
                    <a:pt x="21600" y="0"/>
                  </a:lnTo>
                  <a:lnTo>
                    <a:pt x="20501" y="21600"/>
                  </a:lnTo>
                  <a:close/>
                </a:path>
              </a:pathLst>
            </a:custGeom>
            <a:solidFill>
              <a:srgbClr val="138FC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5" name="文本框 3"/>
            <p:cNvSpPr txBox="1"/>
            <p:nvPr/>
          </p:nvSpPr>
          <p:spPr>
            <a:xfrm>
              <a:off x="514947" y="-1"/>
              <a:ext cx="3152141" cy="599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FFFFFF"/>
                  </a:solidFill>
                </a:defRPr>
              </a:lvl1pPr>
            </a:lstStyle>
            <a:p>
              <a:r>
                <a:t>获取外部信息</a:t>
              </a:r>
            </a:p>
          </p:txBody>
        </p:sp>
      </p:grpSp>
      <p:sp>
        <p:nvSpPr>
          <p:cNvPr id="127" name="圆角矩形"/>
          <p:cNvSpPr/>
          <p:nvPr/>
        </p:nvSpPr>
        <p:spPr>
          <a:xfrm>
            <a:off x="702796" y="1744578"/>
            <a:ext cx="2329031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8" name="组合 1"/>
          <p:cNvSpPr txBox="1"/>
          <p:nvPr/>
        </p:nvSpPr>
        <p:spPr>
          <a:xfrm>
            <a:off x="926241" y="1802998"/>
            <a:ext cx="1615441" cy="909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ct val="130000"/>
              </a:lnSpc>
              <a:defRPr sz="2800">
                <a:solidFill>
                  <a:srgbClr val="343434"/>
                </a:solidFill>
              </a:defRPr>
            </a:pPr>
            <a:r>
              <a:rPr dirty="0" err="1"/>
              <a:t>依赖标志</a:t>
            </a:r>
            <a:endParaRPr dirty="0"/>
          </a:p>
          <a:p>
            <a:pPr>
              <a:lnSpc>
                <a:spcPct val="130000"/>
              </a:lnSpc>
              <a:defRPr sz="2800">
                <a:solidFill>
                  <a:srgbClr val="343434"/>
                </a:solidFill>
              </a:defRPr>
            </a:pPr>
            <a:r>
              <a:rPr dirty="0" err="1"/>
              <a:t>的获取</a:t>
            </a:r>
            <a:endParaRPr dirty="0"/>
          </a:p>
        </p:txBody>
      </p:sp>
      <p:sp>
        <p:nvSpPr>
          <p:cNvPr id="129" name="圆角矩形"/>
          <p:cNvSpPr/>
          <p:nvPr/>
        </p:nvSpPr>
        <p:spPr>
          <a:xfrm>
            <a:off x="3730211" y="1745916"/>
            <a:ext cx="2329031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0" name="组合 1"/>
          <p:cNvSpPr txBox="1"/>
          <p:nvPr/>
        </p:nvSpPr>
        <p:spPr>
          <a:xfrm>
            <a:off x="3953656" y="1914826"/>
            <a:ext cx="1606933" cy="110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800">
                <a:solidFill>
                  <a:srgbClr val="343434"/>
                </a:solidFill>
              </a:defRPr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基于视觉</a:t>
            </a:r>
          </a:p>
          <a:p>
            <a:pPr>
              <a:defRPr sz="2800">
                <a:solidFill>
                  <a:srgbClr val="343434"/>
                </a:solidFill>
              </a:defRPr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的</a:t>
            </a:r>
            <a:r>
              <a:t>SLAM</a:t>
            </a:r>
          </a:p>
        </p:txBody>
      </p:sp>
      <p:sp>
        <p:nvSpPr>
          <p:cNvPr id="131" name="文本框 3"/>
          <p:cNvSpPr txBox="1"/>
          <p:nvPr/>
        </p:nvSpPr>
        <p:spPr>
          <a:xfrm>
            <a:off x="287740" y="3429000"/>
            <a:ext cx="2786610" cy="316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marL="495300" algn="just" defTabSz="266700">
              <a:lnSpc>
                <a:spcPct val="120000"/>
              </a:lnSpc>
              <a:defRPr sz="15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广义上来说，在环境中放置一些二维码之类的标志，让机器人识别视野中的标志，并根据大小角度计算出距离，是最简单的一种获得位置信息的方法，但是由于这种方法只能用于处理过的环境，要求很苛刻，实用性并不强</a:t>
            </a:r>
          </a:p>
        </p:txBody>
      </p:sp>
      <p:sp>
        <p:nvSpPr>
          <p:cNvPr id="132" name="文本框 3"/>
          <p:cNvSpPr txBox="1"/>
          <p:nvPr/>
        </p:nvSpPr>
        <p:spPr>
          <a:xfrm>
            <a:off x="3501421" y="3345179"/>
            <a:ext cx="2786610" cy="3329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228600" algn="just" defTabSz="266700"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1-激光雷达SLAM</a:t>
            </a:r>
          </a:p>
          <a:p>
            <a:pPr marL="228600" algn="just" defTabSz="266700"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原理是利用激光传播的平直性确定角度，并根据光线发射与反射的时间间隔，测算出距离。</a:t>
            </a:r>
          </a:p>
          <a:p>
            <a:pPr marL="228600" algn="just" defTabSz="266700"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使用激光雷达的话可以直接获得距离跟角度的数据，不需要做太多处理，十分简便。激光雷达又分为单线和多线，单线激光雷达只能获得某个平面上的数据，在室内使用的话很容易获得墙壁、桌椅等东西的位置，但是对于激光雷达探测平面以上或者以下的障碍物，就毫无办法了，适用于比较简单的场景；当然，为了克服这个缺陷，可以使用多线雷达</a:t>
            </a:r>
          </a:p>
        </p:txBody>
      </p:sp>
      <p:sp>
        <p:nvSpPr>
          <p:cNvPr id="133" name="文本框 3"/>
          <p:cNvSpPr txBox="1"/>
          <p:nvPr/>
        </p:nvSpPr>
        <p:spPr>
          <a:xfrm>
            <a:off x="6877902" y="495709"/>
            <a:ext cx="2786610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marL="228600" algn="just" defTabSz="266700">
              <a:lnSpc>
                <a:spcPct val="140000"/>
              </a:lnSpc>
              <a:defRPr sz="1250" u="sng">
                <a:solidFill>
                  <a:srgbClr val="FFFFFF"/>
                </a:solidFill>
                <a:uFill>
                  <a:solidFill>
                    <a:srgbClr val="0563C1"/>
                  </a:solidFill>
                </a:uFill>
                <a:latin typeface="+mn-lt"/>
                <a:ea typeface="+mn-ea"/>
                <a:cs typeface="+mn-cs"/>
                <a:sym typeface="等线"/>
                <a:hlinkClick r:id="rId2"/>
              </a:defRPr>
            </a:lvl1pPr>
          </a:lstStyle>
          <a:p>
            <a:pPr>
              <a:defRPr u="none">
                <a:uFill>
                  <a:solidFill>
                    <a:srgbClr val="000000"/>
                  </a:solidFill>
                </a:uFill>
              </a:defRPr>
            </a:pPr>
            <a:r>
              <a:rPr u="sng">
                <a:uFill>
                  <a:solidFill>
                    <a:srgbClr val="0563C1"/>
                  </a:solidFill>
                </a:uFill>
                <a:hlinkClick r:id="rId2"/>
              </a:rPr>
              <a:t>http://tech.qq.com/a/20160426/007994.htm</a:t>
            </a:r>
          </a:p>
        </p:txBody>
      </p:sp>
      <p:sp>
        <p:nvSpPr>
          <p:cNvPr id="134" name="文本框 3"/>
          <p:cNvSpPr txBox="1"/>
          <p:nvPr/>
        </p:nvSpPr>
        <p:spPr>
          <a:xfrm>
            <a:off x="6270021" y="1737238"/>
            <a:ext cx="2786610" cy="4484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228600" algn="just" defTabSz="266700">
              <a:lnSpc>
                <a:spcPct val="13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2-V-SLAM</a:t>
            </a:r>
          </a:p>
          <a:p>
            <a:pPr marL="228600" algn="just" defTabSz="266700">
              <a:lnSpc>
                <a:spcPct val="13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采用摄像头获取数据，采集过程相较激光复杂</a:t>
            </a:r>
          </a:p>
          <a:p>
            <a:pPr marL="228600" algn="just" defTabSz="266700">
              <a:lnSpc>
                <a:spcPct val="13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摄像头又可以分为单目摄像头和双目摄像头；其中双目摄像头是利用两个摄像头同时获取图像，利用特征点提取等算法找出两个图像中相对应的特征点，显然，远处的东西视差小，近处视差大，所以根据他们之间的距离和两个摄像头的间距，通过几何计算就可以得出图中各个特征点的距离了；单目摄像头的原理与之类似，不过单目无法同时得到两张图像，只能是随着自身的移动，利用前后两帧图像和自身的位移来计算。</a:t>
            </a:r>
          </a:p>
        </p:txBody>
      </p:sp>
      <p:sp>
        <p:nvSpPr>
          <p:cNvPr id="135" name="文本框 3"/>
          <p:cNvSpPr txBox="1"/>
          <p:nvPr/>
        </p:nvSpPr>
        <p:spPr>
          <a:xfrm>
            <a:off x="9142526" y="1737238"/>
            <a:ext cx="2786610" cy="3642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228600" algn="just" defTabSz="266700">
              <a:lnSpc>
                <a:spcPct val="13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3-其他</a:t>
            </a:r>
          </a:p>
          <a:p>
            <a:pPr marL="228600" algn="just" defTabSz="266700">
              <a:lnSpc>
                <a:spcPct val="13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endParaRPr/>
          </a:p>
          <a:p>
            <a:pPr marL="228600" algn="just" defTabSz="266700">
              <a:lnSpc>
                <a:spcPct val="13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最近还兴起了结构光技术和TOF技术；结构光技术是先主动投射随机均匀分布的红外散斑，当红外摄像头与投射光源角度不同时，散斑就会随着距离有不同程度的变形，利用采集到的图像就可以解算出距离了，市面上就有利用这个原理制成的RGBD深度摄像头；而ToF技术是通过发射调制后的红外光，根据发射与接收的相位差来测量距离，原理与激光雷达类似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512"/>
          <p:cNvSpPr/>
          <p:nvPr/>
        </p:nvSpPr>
        <p:spPr>
          <a:xfrm>
            <a:off x="0" y="0"/>
            <a:ext cx="12192000" cy="1331495"/>
          </a:xfrm>
          <a:prstGeom prst="rect">
            <a:avLst/>
          </a:prstGeom>
          <a:solidFill>
            <a:srgbClr val="159FDD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" name="平行四边形 5"/>
          <p:cNvSpPr/>
          <p:nvPr/>
        </p:nvSpPr>
        <p:spPr>
          <a:xfrm>
            <a:off x="3755254" y="414922"/>
            <a:ext cx="599312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6659" y="0"/>
                </a:lnTo>
                <a:lnTo>
                  <a:pt x="21600" y="0"/>
                </a:lnTo>
                <a:lnTo>
                  <a:pt x="14941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9" name="平行四边形 6"/>
          <p:cNvSpPr/>
          <p:nvPr/>
        </p:nvSpPr>
        <p:spPr>
          <a:xfrm>
            <a:off x="4354564" y="414922"/>
            <a:ext cx="442659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958" y="0"/>
                </a:lnTo>
                <a:lnTo>
                  <a:pt x="21600" y="0"/>
                </a:lnTo>
                <a:lnTo>
                  <a:pt x="12642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42" name="组合 1"/>
          <p:cNvGrpSpPr/>
          <p:nvPr/>
        </p:nvGrpSpPr>
        <p:grpSpPr>
          <a:xfrm>
            <a:off x="266329" y="379150"/>
            <a:ext cx="5743284" cy="748315"/>
            <a:chOff x="0" y="0"/>
            <a:chExt cx="5743283" cy="748313"/>
          </a:xfrm>
        </p:grpSpPr>
        <p:sp>
          <p:nvSpPr>
            <p:cNvPr id="140" name="平行四边形 2"/>
            <p:cNvSpPr/>
            <p:nvPr/>
          </p:nvSpPr>
          <p:spPr>
            <a:xfrm>
              <a:off x="-1" y="38098"/>
              <a:ext cx="3488925" cy="710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099" y="0"/>
                  </a:lnTo>
                  <a:lnTo>
                    <a:pt x="21600" y="0"/>
                  </a:lnTo>
                  <a:lnTo>
                    <a:pt x="20501" y="21600"/>
                  </a:lnTo>
                  <a:close/>
                </a:path>
              </a:pathLst>
            </a:custGeom>
            <a:solidFill>
              <a:srgbClr val="138FC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1" name="文本框 3"/>
            <p:cNvSpPr txBox="1"/>
            <p:nvPr/>
          </p:nvSpPr>
          <p:spPr>
            <a:xfrm>
              <a:off x="514947" y="-1"/>
              <a:ext cx="5228337" cy="599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FFFFFF"/>
                  </a:solidFill>
                </a:defRPr>
              </a:lvl1pPr>
            </a:lstStyle>
            <a:p>
              <a:r>
                <a:t>SLAM的mapping技术</a:t>
              </a:r>
            </a:p>
          </p:txBody>
        </p:sp>
      </p:grpSp>
      <p:sp>
        <p:nvSpPr>
          <p:cNvPr id="143" name="圆角矩形"/>
          <p:cNvSpPr/>
          <p:nvPr/>
        </p:nvSpPr>
        <p:spPr>
          <a:xfrm>
            <a:off x="702796" y="1744578"/>
            <a:ext cx="2329031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4" name="组合 1"/>
          <p:cNvSpPr txBox="1"/>
          <p:nvPr/>
        </p:nvSpPr>
        <p:spPr>
          <a:xfrm>
            <a:off x="926241" y="1924918"/>
            <a:ext cx="1606933" cy="110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800">
                <a:solidFill>
                  <a:srgbClr val="343434"/>
                </a:solidFill>
              </a:defRPr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栅格地图</a:t>
            </a:r>
          </a:p>
          <a:p>
            <a:pPr>
              <a:defRPr sz="2800">
                <a:solidFill>
                  <a:srgbClr val="343434"/>
                </a:solidFill>
              </a:defRPr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表示法</a:t>
            </a:r>
          </a:p>
        </p:txBody>
      </p:sp>
      <p:sp>
        <p:nvSpPr>
          <p:cNvPr id="145" name="圆角矩形"/>
          <p:cNvSpPr/>
          <p:nvPr/>
        </p:nvSpPr>
        <p:spPr>
          <a:xfrm>
            <a:off x="3730211" y="1745916"/>
            <a:ext cx="2329031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6" name="组合 1"/>
          <p:cNvSpPr txBox="1"/>
          <p:nvPr/>
        </p:nvSpPr>
        <p:spPr>
          <a:xfrm>
            <a:off x="3953656" y="1848718"/>
            <a:ext cx="1882141" cy="110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800">
                <a:solidFill>
                  <a:srgbClr val="343434"/>
                </a:solidFill>
              </a:defRPr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几何信息</a:t>
            </a:r>
          </a:p>
          <a:p>
            <a:pPr>
              <a:defRPr sz="2800">
                <a:solidFill>
                  <a:srgbClr val="343434"/>
                </a:solidFill>
              </a:defRPr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地图表示法</a:t>
            </a:r>
          </a:p>
        </p:txBody>
      </p:sp>
      <p:sp>
        <p:nvSpPr>
          <p:cNvPr id="147" name="文本框 3"/>
          <p:cNvSpPr txBox="1"/>
          <p:nvPr/>
        </p:nvSpPr>
        <p:spPr>
          <a:xfrm>
            <a:off x="346907" y="3428999"/>
            <a:ext cx="3040809" cy="29682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228600" defTabSz="266700"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栅格地图就是把环境划分成一系列栅格(grid)，其中每一栅格给定一个可能值，表示该栅格被占据的概率。</a:t>
            </a:r>
          </a:p>
          <a:p>
            <a:pPr marL="228600" defTabSz="266700"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优点：容易创建和维护，并且更完整地保留了全局的信息。借助于该地图，可以方便地进行自定位和路径规划。</a:t>
            </a:r>
          </a:p>
          <a:p>
            <a:pPr marL="228600" defTabSz="266700"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缺点：随着地图划分的越加精细，栅格的增多，对计算量的需求将会增大，地图难以维护，实现实时应用比较困难。</a:t>
            </a:r>
          </a:p>
          <a:p>
            <a:pPr marL="228600" defTabSz="266700"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一般来说，采用激光雷达、深度摄像头、超声波传感器等可以直接测量距离数据的传感器进行SLAM时，可以使用该地图。</a:t>
            </a:r>
          </a:p>
        </p:txBody>
      </p:sp>
      <p:sp>
        <p:nvSpPr>
          <p:cNvPr id="148" name="文本框 3"/>
          <p:cNvSpPr txBox="1"/>
          <p:nvPr/>
        </p:nvSpPr>
        <p:spPr>
          <a:xfrm>
            <a:off x="3501421" y="3429000"/>
            <a:ext cx="2786610" cy="32719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228600" defTabSz="266700">
              <a:lnSpc>
                <a:spcPct val="11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这种方法在vSLAM中用的比较多，通过GPS、UWB以及摄像头等传感器获得环境信息，并从中提取几何特征，例如线段等。通过特征点描述环境。这种地图记录环境中特征点（或称为关键点）的几何空间位置。这种方法便于位置的估计，并且可以用卡尔曼滤波等方法在在局部区域获得较高精度。</a:t>
            </a:r>
          </a:p>
          <a:p>
            <a:pPr marL="228600" defTabSz="266700">
              <a:lnSpc>
                <a:spcPct val="11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	优点：数据存储量和计算量较小，便于在嵌入式设备上应用。</a:t>
            </a:r>
          </a:p>
          <a:p>
            <a:pPr marL="228600" defTabSz="266700">
              <a:lnSpc>
                <a:spcPct val="11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	缺点：在广域环境中精度较低。</a:t>
            </a:r>
          </a:p>
        </p:txBody>
      </p:sp>
      <p:sp>
        <p:nvSpPr>
          <p:cNvPr id="149" name="文本框 3"/>
          <p:cNvSpPr txBox="1"/>
          <p:nvPr/>
        </p:nvSpPr>
        <p:spPr>
          <a:xfrm>
            <a:off x="6877902" y="495709"/>
            <a:ext cx="2786610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marL="228600" algn="just" defTabSz="266700">
              <a:lnSpc>
                <a:spcPct val="140000"/>
              </a:lnSpc>
              <a:defRPr sz="1250" u="sng">
                <a:solidFill>
                  <a:srgbClr val="FFFFFF"/>
                </a:solidFill>
                <a:uFill>
                  <a:solidFill>
                    <a:srgbClr val="0563C1"/>
                  </a:solidFill>
                </a:uFill>
                <a:latin typeface="+mn-lt"/>
                <a:ea typeface="+mn-ea"/>
                <a:cs typeface="+mn-cs"/>
                <a:sym typeface="等线"/>
                <a:hlinkClick r:id="rId2"/>
              </a:defRPr>
            </a:lvl1pPr>
          </a:lstStyle>
          <a:p>
            <a:pPr>
              <a:defRPr u="none">
                <a:uFill>
                  <a:solidFill>
                    <a:srgbClr val="000000"/>
                  </a:solidFill>
                </a:uFill>
              </a:defRPr>
            </a:pPr>
            <a:r>
              <a:rPr u="sng">
                <a:uFill>
                  <a:solidFill>
                    <a:srgbClr val="0563C1"/>
                  </a:solidFill>
                </a:uFill>
                <a:hlinkClick r:id="rId2"/>
              </a:rPr>
              <a:t>http://tech.qq.com/a/20160426/007994.htm</a:t>
            </a:r>
          </a:p>
        </p:txBody>
      </p:sp>
      <p:pic>
        <p:nvPicPr>
          <p:cNvPr id="150" name="image6.png" descr="image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51275" y="1737238"/>
            <a:ext cx="4698572" cy="46451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 512"/>
          <p:cNvSpPr/>
          <p:nvPr/>
        </p:nvSpPr>
        <p:spPr>
          <a:xfrm>
            <a:off x="0" y="0"/>
            <a:ext cx="12192000" cy="1331495"/>
          </a:xfrm>
          <a:prstGeom prst="rect">
            <a:avLst/>
          </a:prstGeom>
          <a:solidFill>
            <a:srgbClr val="159FDD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3" name="平行四边形 5"/>
          <p:cNvSpPr/>
          <p:nvPr/>
        </p:nvSpPr>
        <p:spPr>
          <a:xfrm>
            <a:off x="3755254" y="414922"/>
            <a:ext cx="599312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6659" y="0"/>
                </a:lnTo>
                <a:lnTo>
                  <a:pt x="21600" y="0"/>
                </a:lnTo>
                <a:lnTo>
                  <a:pt x="14941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4" name="平行四边形 6"/>
          <p:cNvSpPr/>
          <p:nvPr/>
        </p:nvSpPr>
        <p:spPr>
          <a:xfrm>
            <a:off x="4354564" y="414922"/>
            <a:ext cx="442659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958" y="0"/>
                </a:lnTo>
                <a:lnTo>
                  <a:pt x="21600" y="0"/>
                </a:lnTo>
                <a:lnTo>
                  <a:pt x="12642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57" name="组合 1"/>
          <p:cNvGrpSpPr/>
          <p:nvPr/>
        </p:nvGrpSpPr>
        <p:grpSpPr>
          <a:xfrm>
            <a:off x="266329" y="379150"/>
            <a:ext cx="5743284" cy="748315"/>
            <a:chOff x="0" y="0"/>
            <a:chExt cx="5743283" cy="748313"/>
          </a:xfrm>
        </p:grpSpPr>
        <p:sp>
          <p:nvSpPr>
            <p:cNvPr id="155" name="平行四边形 2"/>
            <p:cNvSpPr/>
            <p:nvPr/>
          </p:nvSpPr>
          <p:spPr>
            <a:xfrm>
              <a:off x="-1" y="38098"/>
              <a:ext cx="3488925" cy="710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099" y="0"/>
                  </a:lnTo>
                  <a:lnTo>
                    <a:pt x="21600" y="0"/>
                  </a:lnTo>
                  <a:lnTo>
                    <a:pt x="20501" y="21600"/>
                  </a:lnTo>
                  <a:close/>
                </a:path>
              </a:pathLst>
            </a:custGeom>
            <a:solidFill>
              <a:srgbClr val="138FC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56" name="文本框 3"/>
            <p:cNvSpPr txBox="1"/>
            <p:nvPr/>
          </p:nvSpPr>
          <p:spPr>
            <a:xfrm>
              <a:off x="514947" y="-1"/>
              <a:ext cx="5228337" cy="599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FFFFFF"/>
                  </a:solidFill>
                </a:defRPr>
              </a:lvl1pPr>
            </a:lstStyle>
            <a:p>
              <a:r>
                <a:t>SLAM的mapping技术</a:t>
              </a:r>
            </a:p>
          </p:txBody>
        </p:sp>
      </p:grpSp>
      <p:sp>
        <p:nvSpPr>
          <p:cNvPr id="158" name="圆角矩形"/>
          <p:cNvSpPr/>
          <p:nvPr/>
        </p:nvSpPr>
        <p:spPr>
          <a:xfrm>
            <a:off x="702796" y="1744578"/>
            <a:ext cx="2329031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组合 1"/>
          <p:cNvSpPr txBox="1"/>
          <p:nvPr/>
        </p:nvSpPr>
        <p:spPr>
          <a:xfrm>
            <a:off x="926241" y="1924918"/>
            <a:ext cx="18821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343434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>
              <a:defRPr>
                <a:latin typeface="华文细黑"/>
                <a:ea typeface="华文细黑"/>
                <a:cs typeface="华文细黑"/>
                <a:sym typeface="华文细黑"/>
              </a:defRPr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直接表征法</a:t>
            </a:r>
          </a:p>
        </p:txBody>
      </p:sp>
      <p:sp>
        <p:nvSpPr>
          <p:cNvPr id="160" name="圆角矩形"/>
          <p:cNvSpPr/>
          <p:nvPr/>
        </p:nvSpPr>
        <p:spPr>
          <a:xfrm>
            <a:off x="3933411" y="1744578"/>
            <a:ext cx="2329031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1" name="组合 1"/>
          <p:cNvSpPr txBox="1"/>
          <p:nvPr/>
        </p:nvSpPr>
        <p:spPr>
          <a:xfrm>
            <a:off x="4156856" y="1847381"/>
            <a:ext cx="18821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343434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>
              <a:defRPr>
                <a:latin typeface="华文细黑"/>
                <a:ea typeface="华文细黑"/>
                <a:cs typeface="华文细黑"/>
                <a:sym typeface="华文细黑"/>
              </a:defRPr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拓扑地图法</a:t>
            </a:r>
          </a:p>
        </p:txBody>
      </p:sp>
      <p:sp>
        <p:nvSpPr>
          <p:cNvPr id="162" name="文本框 3"/>
          <p:cNvSpPr txBox="1"/>
          <p:nvPr/>
        </p:nvSpPr>
        <p:spPr>
          <a:xfrm>
            <a:off x="346907" y="3304713"/>
            <a:ext cx="3040809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marL="228600" defTabSz="266700"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这种方法看起来就像卫星地图一样。它省去了特征表示或栅格表示的中间环节，直接将传感器原始数据通过简单处理来构造机器人周围环境。</a:t>
            </a:r>
          </a:p>
        </p:txBody>
      </p:sp>
      <p:sp>
        <p:nvSpPr>
          <p:cNvPr id="163" name="文本框 3"/>
          <p:cNvSpPr txBox="1"/>
          <p:nvPr/>
        </p:nvSpPr>
        <p:spPr>
          <a:xfrm>
            <a:off x="3532840" y="3309129"/>
            <a:ext cx="3130172" cy="3407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228600" defTabSz="266700">
              <a:lnSpc>
                <a:spcPct val="11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这种方法抽象度高。它将机器人周围环境表示为一张带节点和相关连接线的拓扑结构图，图中的节点对应于环境中的某一状态、地点。如果两个节点之间存在连线，则说明两个地点间有一条路径。</a:t>
            </a:r>
          </a:p>
          <a:p>
            <a:pPr marL="228600" indent="266700" defTabSz="266700">
              <a:lnSpc>
                <a:spcPct val="11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	优点：地图简单，对存储空间和计算量需求较小。有许多成熟的算法支持该地图的生成。</a:t>
            </a:r>
          </a:p>
          <a:p>
            <a:pPr marL="457200" indent="76200" defTabSz="266700">
              <a:lnSpc>
                <a:spcPct val="11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缺点：如果传感器信息模糊或要构建大环境下的地图，则需要较高精度的传感器信息。</a:t>
            </a:r>
          </a:p>
          <a:p>
            <a:pPr marL="190500" indent="76200" algn="just" defTabSz="266700">
              <a:lnSpc>
                <a:spcPct val="110000"/>
              </a:lnSpc>
              <a:defRPr sz="12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例  扫地机器人的构图 </a:t>
            </a:r>
          </a:p>
        </p:txBody>
      </p:sp>
      <p:sp>
        <p:nvSpPr>
          <p:cNvPr id="164" name="文本框 3"/>
          <p:cNvSpPr txBox="1"/>
          <p:nvPr/>
        </p:nvSpPr>
        <p:spPr>
          <a:xfrm>
            <a:off x="6877902" y="495709"/>
            <a:ext cx="2786610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marL="228600" algn="just" defTabSz="266700">
              <a:lnSpc>
                <a:spcPct val="140000"/>
              </a:lnSpc>
              <a:defRPr sz="1250" u="sng">
                <a:solidFill>
                  <a:srgbClr val="FFFFFF"/>
                </a:solidFill>
                <a:uFill>
                  <a:solidFill>
                    <a:srgbClr val="0563C1"/>
                  </a:solidFill>
                </a:uFill>
                <a:latin typeface="+mn-lt"/>
                <a:ea typeface="+mn-ea"/>
                <a:cs typeface="+mn-cs"/>
                <a:sym typeface="等线"/>
                <a:hlinkClick r:id="rId2"/>
              </a:defRPr>
            </a:lvl1pPr>
          </a:lstStyle>
          <a:p>
            <a:pPr>
              <a:defRPr u="none">
                <a:uFill>
                  <a:solidFill>
                    <a:srgbClr val="000000"/>
                  </a:solidFill>
                </a:uFill>
              </a:defRPr>
            </a:pPr>
            <a:r>
              <a:rPr u="sng">
                <a:uFill>
                  <a:solidFill>
                    <a:srgbClr val="0563C1"/>
                  </a:solidFill>
                </a:uFill>
                <a:hlinkClick r:id="rId2"/>
              </a:rPr>
              <a:t>http://tech.qq.com/a/20160426/007994.htm</a:t>
            </a:r>
          </a:p>
        </p:txBody>
      </p:sp>
      <p:pic>
        <p:nvPicPr>
          <p:cNvPr id="165" name="image7.png" descr="image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0503" y="4543539"/>
            <a:ext cx="2341730" cy="19752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8.png" descr="image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08136" y="2374438"/>
            <a:ext cx="5274311" cy="28155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ctangle 512"/>
          <p:cNvSpPr/>
          <p:nvPr/>
        </p:nvSpPr>
        <p:spPr>
          <a:xfrm>
            <a:off x="0" y="0"/>
            <a:ext cx="12192000" cy="1331495"/>
          </a:xfrm>
          <a:prstGeom prst="rect">
            <a:avLst/>
          </a:prstGeom>
          <a:solidFill>
            <a:srgbClr val="159FDD">
              <a:alpha val="2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9" name="平行四边形 5"/>
          <p:cNvSpPr/>
          <p:nvPr/>
        </p:nvSpPr>
        <p:spPr>
          <a:xfrm>
            <a:off x="3755254" y="414922"/>
            <a:ext cx="599312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6659" y="0"/>
                </a:lnTo>
                <a:lnTo>
                  <a:pt x="21600" y="0"/>
                </a:lnTo>
                <a:lnTo>
                  <a:pt x="14941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" name="平行四边形 6"/>
          <p:cNvSpPr/>
          <p:nvPr/>
        </p:nvSpPr>
        <p:spPr>
          <a:xfrm>
            <a:off x="4354564" y="414922"/>
            <a:ext cx="442659" cy="710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8958" y="0"/>
                </a:lnTo>
                <a:lnTo>
                  <a:pt x="21600" y="0"/>
                </a:lnTo>
                <a:lnTo>
                  <a:pt x="12642" y="21600"/>
                </a:lnTo>
                <a:close/>
              </a:path>
            </a:pathLst>
          </a:custGeom>
          <a:solidFill>
            <a:srgbClr val="138FC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73" name="组合 1"/>
          <p:cNvGrpSpPr/>
          <p:nvPr/>
        </p:nvGrpSpPr>
        <p:grpSpPr>
          <a:xfrm>
            <a:off x="266329" y="379150"/>
            <a:ext cx="3488925" cy="748315"/>
            <a:chOff x="0" y="0"/>
            <a:chExt cx="3488923" cy="748313"/>
          </a:xfrm>
        </p:grpSpPr>
        <p:sp>
          <p:nvSpPr>
            <p:cNvPr id="171" name="平行四边形 2"/>
            <p:cNvSpPr/>
            <p:nvPr/>
          </p:nvSpPr>
          <p:spPr>
            <a:xfrm>
              <a:off x="-1" y="38098"/>
              <a:ext cx="3488925" cy="7102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099" y="0"/>
                  </a:lnTo>
                  <a:lnTo>
                    <a:pt x="21600" y="0"/>
                  </a:lnTo>
                  <a:lnTo>
                    <a:pt x="20501" y="21600"/>
                  </a:lnTo>
                  <a:close/>
                </a:path>
              </a:pathLst>
            </a:custGeom>
            <a:solidFill>
              <a:srgbClr val="138FC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72" name="文本框 3"/>
            <p:cNvSpPr txBox="1"/>
            <p:nvPr/>
          </p:nvSpPr>
          <p:spPr>
            <a:xfrm>
              <a:off x="514947" y="-1"/>
              <a:ext cx="2136141" cy="599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000">
                  <a:solidFill>
                    <a:srgbClr val="FFFFFF"/>
                  </a:solidFill>
                </a:defRPr>
              </a:lvl1pPr>
            </a:lstStyle>
            <a:p>
              <a:r>
                <a:t>语义地图</a:t>
              </a:r>
            </a:p>
          </p:txBody>
        </p:sp>
      </p:grpSp>
      <p:sp>
        <p:nvSpPr>
          <p:cNvPr id="174" name="圆角矩形"/>
          <p:cNvSpPr/>
          <p:nvPr/>
        </p:nvSpPr>
        <p:spPr>
          <a:xfrm>
            <a:off x="3552411" y="1747080"/>
            <a:ext cx="2329031" cy="1270001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" name="组合 1"/>
          <p:cNvSpPr txBox="1"/>
          <p:nvPr/>
        </p:nvSpPr>
        <p:spPr>
          <a:xfrm>
            <a:off x="3953656" y="2184375"/>
            <a:ext cx="15265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solidFill>
                  <a:srgbClr val="343434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>
              <a:defRPr>
                <a:latin typeface="华文细黑"/>
                <a:ea typeface="华文细黑"/>
                <a:cs typeface="华文细黑"/>
                <a:sym typeface="华文细黑"/>
              </a:defRPr>
            </a:pPr>
            <a:r>
              <a:rPr>
                <a:latin typeface="Calibri"/>
                <a:ea typeface="Calibri"/>
                <a:cs typeface="Calibri"/>
                <a:sym typeface="Calibri"/>
              </a:rPr>
              <a:t>物体识别</a:t>
            </a:r>
          </a:p>
        </p:txBody>
      </p:sp>
      <p:sp>
        <p:nvSpPr>
          <p:cNvPr id="176" name="文本框 3"/>
          <p:cNvSpPr txBox="1"/>
          <p:nvPr/>
        </p:nvSpPr>
        <p:spPr>
          <a:xfrm>
            <a:off x="287740" y="1847850"/>
            <a:ext cx="2786610" cy="409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  <a:defRPr sz="1850">
                <a:solidFill>
                  <a:srgbClr val="FFFFFF"/>
                </a:solidFill>
              </a:defRPr>
            </a:pPr>
            <a:r>
              <a:t>语义地图：识别构建的虚拟空间中物体的种类 </a:t>
            </a:r>
          </a:p>
          <a:p>
            <a:pPr>
              <a:lnSpc>
                <a:spcPct val="120000"/>
              </a:lnSpc>
              <a:defRPr sz="1850">
                <a:solidFill>
                  <a:srgbClr val="FFFFFF"/>
                </a:solidFill>
              </a:defRPr>
            </a:pPr>
            <a:endParaRPr/>
          </a:p>
          <a:p>
            <a:pPr>
              <a:lnSpc>
                <a:spcPct val="120000"/>
              </a:lnSpc>
              <a:defRPr sz="1850">
                <a:solidFill>
                  <a:srgbClr val="FFFFFF"/>
                </a:solidFill>
              </a:defRPr>
            </a:pPr>
            <a:r>
              <a:t>一直以来，构建语义地图都是一个大家都一致认同的发展方向，主要原因便是点云地图对不同的物体没有进行区分，导致其包含的信息极其有限，再利用性也很有限。构建语义地图的主要步骤便是对图像的语义分割，也就是机器自动分割并识别出图像中的内容</a:t>
            </a:r>
          </a:p>
        </p:txBody>
      </p:sp>
      <p:sp>
        <p:nvSpPr>
          <p:cNvPr id="177" name="文本框 3"/>
          <p:cNvSpPr txBox="1"/>
          <p:nvPr/>
        </p:nvSpPr>
        <p:spPr>
          <a:xfrm>
            <a:off x="6877902" y="495709"/>
            <a:ext cx="2786610" cy="666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just" defTabSz="266700">
              <a:defRPr sz="10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图片来自：https://arxiv.org/pdf/1412.7062.pdf</a:t>
            </a:r>
          </a:p>
          <a:p>
            <a:pPr algn="just" defTabSz="266700">
              <a:defRPr sz="10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以上来自 樊子辰 https://mp.weixin.qq.com/s/0uhG03VPSMy0lXzjUtaBLA</a:t>
            </a:r>
          </a:p>
        </p:txBody>
      </p:sp>
      <p:pic>
        <p:nvPicPr>
          <p:cNvPr id="178" name="image10.png" descr="image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15102" y="1709737"/>
            <a:ext cx="5274311" cy="1762126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文本框 3"/>
          <p:cNvSpPr txBox="1"/>
          <p:nvPr/>
        </p:nvSpPr>
        <p:spPr>
          <a:xfrm>
            <a:off x="3323621" y="3636696"/>
            <a:ext cx="3809131" cy="29387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228600" algn="just" defTabSz="266700">
              <a:lnSpc>
                <a:spcPct val="120000"/>
              </a:lnSpc>
              <a:defRPr sz="13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 目标检测</a:t>
            </a:r>
          </a:p>
          <a:p>
            <a:pPr marL="228600" algn="just" defTabSz="266700">
              <a:lnSpc>
                <a:spcPct val="120000"/>
              </a:lnSpc>
              <a:defRPr sz="13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        对目标定位并识别最简单的方法就是滑动窗口法(Sliding window).顾名思义, 该方法就是采用几个固定大小的窗口,在目标图像上逐像素滑动,每一步切割出一个小图像,扔进分类器进行物体识别,直到整个目标图像遍历完毕. 如果要保证图片中不同大小的物体毫无遗漏地被识别出来, 必须使用大小不同的多个窗口进行, 这也使得计算量大大增加, 无法满足在VSLAM中的实时性需求。</a:t>
            </a:r>
          </a:p>
        </p:txBody>
      </p:sp>
      <p:sp>
        <p:nvSpPr>
          <p:cNvPr id="180" name="文本框 3"/>
          <p:cNvSpPr txBox="1"/>
          <p:nvPr/>
        </p:nvSpPr>
        <p:spPr>
          <a:xfrm>
            <a:off x="7382023" y="3636696"/>
            <a:ext cx="4070163" cy="149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228600" algn="just" defTabSz="266700">
              <a:lnSpc>
                <a:spcPct val="120000"/>
              </a:lnSpc>
              <a:defRPr sz="13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    语义分割</a:t>
            </a:r>
          </a:p>
          <a:p>
            <a:pPr marL="228600" algn="just" defTabSz="266700">
              <a:lnSpc>
                <a:spcPct val="120000"/>
              </a:lnSpc>
              <a:defRPr sz="135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等线"/>
              </a:defRPr>
            </a:pPr>
            <a:r>
              <a:t>传统的图像分割算法包括阈值法，边缘检测法，主动轮廓模型法，分水岭算法，区域生长法，随机决策森林法，图论法，马尔科夫随机场与条件随机场法等等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文本框 16"/>
          <p:cNvSpPr txBox="1"/>
          <p:nvPr/>
        </p:nvSpPr>
        <p:spPr>
          <a:xfrm>
            <a:off x="5141367" y="2801703"/>
            <a:ext cx="2161541" cy="777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5400">
                <a:solidFill>
                  <a:srgbClr val="159FDD"/>
                </a:solidFill>
              </a:defRPr>
            </a:lvl1pPr>
          </a:lstStyle>
          <a:p>
            <a:r>
              <a:t>谢谢！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华文细黑"/>
            <a:ea typeface="华文细黑"/>
            <a:cs typeface="华文细黑"/>
            <a:sym typeface="华文细黑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华文细黑"/>
            <a:ea typeface="华文细黑"/>
            <a:cs typeface="华文细黑"/>
            <a:sym typeface="华文细黑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华文细黑"/>
            <a:ea typeface="华文细黑"/>
            <a:cs typeface="华文细黑"/>
            <a:sym typeface="华文细黑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华文细黑"/>
            <a:ea typeface="华文细黑"/>
            <a:cs typeface="华文细黑"/>
            <a:sym typeface="华文细黑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452</Words>
  <Application>Microsoft Office PowerPoint</Application>
  <PresentationFormat>宽屏</PresentationFormat>
  <Paragraphs>68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华康俪金黑W8(P)</vt:lpstr>
      <vt:lpstr>华文细黑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klaro</cp:lastModifiedBy>
  <cp:revision>3</cp:revision>
  <dcterms:modified xsi:type="dcterms:W3CDTF">2017-11-10T03:29:18Z</dcterms:modified>
</cp:coreProperties>
</file>